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715000" cx="9144000"/>
  <p:notesSz cx="6797675" cy="9926625"/>
  <p:embeddedFontLst>
    <p:embeddedFont>
      <p:font typeface="Exo 2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65">
          <p15:clr>
            <a:srgbClr val="A4A3A4"/>
          </p15:clr>
        </p15:guide>
        <p15:guide id="2" orient="horz" pos="3320">
          <p15:clr>
            <a:srgbClr val="A4A3A4"/>
          </p15:clr>
        </p15:guide>
        <p15:guide id="3" pos="317">
          <p15:clr>
            <a:srgbClr val="A4A3A4"/>
          </p15:clr>
        </p15:guide>
        <p15:guide id="4" orient="horz" pos="575">
          <p15:clr>
            <a:srgbClr val="A4A3A4"/>
          </p15:clr>
        </p15:guide>
        <p15:guide id="5" orient="horz" pos="303">
          <p15:clr>
            <a:srgbClr val="A4A3A4"/>
          </p15:clr>
        </p15:guide>
        <p15:guide id="6" pos="2767">
          <p15:clr>
            <a:srgbClr val="A4A3A4"/>
          </p15:clr>
        </p15:guide>
        <p15:guide id="7" pos="2993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3138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hZLOJTR2Qon3j51qXDnCFfxRZ2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65"/>
        <p:guide pos="3320" orient="horz"/>
        <p:guide pos="317"/>
        <p:guide pos="575" orient="horz"/>
        <p:guide pos="303" orient="horz"/>
        <p:guide pos="2767"/>
        <p:guide pos="2993"/>
        <p:guide pos="2880"/>
        <p:guide pos="313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Exo2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Exo2-italic.fntdata"/><Relationship Id="rId47" Type="http://schemas.openxmlformats.org/officeDocument/2006/relationships/font" Target="fonts/Exo2-bold.fntdata"/><Relationship Id="rId49" Type="http://schemas.openxmlformats.org/officeDocument/2006/relationships/font" Target="fonts/Exo2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Schwabe, Elisabeth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"Tres dimensiones de la ciudadanía. Entrevista con Otfried Höff"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En: </a:t>
            </a:r>
            <a:r>
              <a:rPr i="1" lang="es-ES" sz="1200">
                <a:solidFill>
                  <a:srgbClr val="262626"/>
                </a:solidFill>
              </a:rPr>
              <a:t>RIFP</a:t>
            </a:r>
            <a:r>
              <a:rPr lang="es-ES" sz="1200">
                <a:solidFill>
                  <a:srgbClr val="262626"/>
                </a:solidFill>
              </a:rPr>
              <a:t>, N° 29. Madrid, 2007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MORALES, Adriana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>
                <a:solidFill>
                  <a:srgbClr val="262626"/>
                </a:solidFill>
              </a:rPr>
              <a:t>Qué son los valores cívicos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En: https://bit.ly/359VJBZ. Consultado: junio, 2021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MORALES, Adriana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>
                <a:solidFill>
                  <a:srgbClr val="262626"/>
                </a:solidFill>
              </a:rPr>
              <a:t>Qué son los valores cívicos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En: https://bit.ly/359VJBZ. Consultado: junio, 2021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MORALES, Adriana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>
                <a:solidFill>
                  <a:srgbClr val="262626"/>
                </a:solidFill>
              </a:rPr>
              <a:t>Qué son los valores cívicos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En: https://bit.ly/359VJBZ. Consultado: junio, 2021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En el video podrás apreciar por qué los valores cívicos son importantes para la sociedad y por qué es importante que una generación los traspase a la siguiente generación. </a:t>
            </a:r>
            <a:endParaRPr/>
          </a:p>
        </p:txBody>
      </p:sp>
      <p:sp>
        <p:nvSpPr>
          <p:cNvPr id="175" name="Google Shape;175;p1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</a:pPr>
            <a:r>
              <a:rPr lang="es-ES" sz="1200">
                <a:solidFill>
                  <a:srgbClr val="262626"/>
                </a:solidFill>
              </a:rPr>
              <a:t>Real Academia Española. </a:t>
            </a:r>
            <a:r>
              <a:rPr i="1" lang="es-ES" sz="1200">
                <a:solidFill>
                  <a:srgbClr val="262626"/>
                </a:solidFill>
              </a:rPr>
              <a:t>Diccionario de la Lengua Española.</a:t>
            </a:r>
            <a:r>
              <a:rPr lang="es-ES" sz="1200">
                <a:solidFill>
                  <a:srgbClr val="262626"/>
                </a:solidFill>
              </a:rPr>
              <a:t> Madrid, 2021.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Congreso de La República del Perú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>
                <a:solidFill>
                  <a:srgbClr val="262626"/>
                </a:solidFill>
              </a:rPr>
              <a:t>Constitución Política del Perú – 1993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Lima, 1993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/>
              <a:t>Congreso de la República del Perú. </a:t>
            </a:r>
            <a:r>
              <a:rPr i="1" lang="es-ES" sz="1200"/>
              <a:t>Constitución Política del Perú – 1993. </a:t>
            </a:r>
            <a:r>
              <a:rPr lang="es-ES" sz="1200"/>
              <a:t>Lima, 1993.  </a:t>
            </a:r>
            <a:endParaRPr sz="12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/>
              <a:t>Congreso de la República del Perú. </a:t>
            </a:r>
            <a:r>
              <a:rPr i="1" lang="es-ES" sz="1200"/>
              <a:t>Constitución Política del Perú – 1993. </a:t>
            </a:r>
            <a:r>
              <a:rPr lang="es-ES" sz="1200"/>
              <a:t>Lima, 1993.  </a:t>
            </a:r>
            <a:endParaRPr sz="12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Congreso de la República del Perú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/>
              <a:t>Constitución Política del Perú – 1993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Lima, 1993</a:t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Congreso de la República del Perú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/>
              <a:t>Constitución Política del Perú – 1993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Lima, 1993</a:t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Congreso de la República del Perú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/>
              <a:t>Constitución Política del Perú – 1993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Lima, 1993</a:t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Congreso de la República del Perú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/>
              <a:t>Constitución Política del Perú – 1993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Lima, 1993</a:t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Congreso de la República del Perú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/>
              <a:t>Constitución Política del Perú – 1993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Lima, 1993</a:t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DGASA DEL MTC 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>
                <a:solidFill>
                  <a:srgbClr val="262626"/>
                </a:solidFill>
              </a:rPr>
              <a:t>Guía Metodológica de los Procesos de Consulta y Participación Ciudadana en la Evaluación Ambiental y Social en el Subsector Transportes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Lima, 2006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DGASA DEL MTC 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>
                <a:solidFill>
                  <a:srgbClr val="262626"/>
                </a:solidFill>
              </a:rPr>
              <a:t>Guía Metodológica de los Procesos de Consulta y Participación Ciudadana en la Evaluación Ambiental y Social en el Subsector Transportes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Lima, 2006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DGASA DEL MTC 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>
                <a:solidFill>
                  <a:srgbClr val="262626"/>
                </a:solidFill>
              </a:rPr>
              <a:t>Guía Metodológica de los Procesos de Consulta y Participación Ciudadana en la Evaluación Ambiental y Social en el Subsector Transportes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Lima, 2006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3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DGASA DEL MTC 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>
                <a:solidFill>
                  <a:srgbClr val="262626"/>
                </a:solidFill>
              </a:rPr>
              <a:t>Guía Metodológica de los Procesos de Consulta y Participación Ciudadana en la Evaluación Ambiental y Social en el Subsector Transportes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Lima, 2006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DGASA DEL MTC 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200">
                <a:solidFill>
                  <a:srgbClr val="262626"/>
                </a:solidFill>
              </a:rPr>
              <a:t>Guía Metodológica de los Procesos de Consulta y Participación Ciudadana en la Evaluación Ambiental y Social en el Subsector Transportes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Lima, 2006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3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En esta conferencia, los intelectuales Elizabeth Jelin, Sonia Montaño y Eduardo Posada Carbó reflexionan sobre desigualdad y ciudadanía en América Latina. </a:t>
            </a:r>
            <a:endParaRPr/>
          </a:p>
        </p:txBody>
      </p:sp>
      <p:sp>
        <p:nvSpPr>
          <p:cNvPr id="355" name="Google Shape;355;p3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Schwabe, Elisabeth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"Tres dimensiones de la ciudadanía. Entrevista con Otfried Höff"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En: </a:t>
            </a:r>
            <a:r>
              <a:rPr i="1" lang="es-ES" sz="1200">
                <a:solidFill>
                  <a:srgbClr val="262626"/>
                </a:solidFill>
              </a:rPr>
              <a:t>RIFP</a:t>
            </a:r>
            <a:r>
              <a:rPr lang="es-ES" sz="1200">
                <a:solidFill>
                  <a:srgbClr val="262626"/>
                </a:solidFill>
              </a:rPr>
              <a:t>, N° 29. Madrid, 2007</a:t>
            </a:r>
            <a:endParaRPr/>
          </a:p>
        </p:txBody>
      </p:sp>
      <p:sp>
        <p:nvSpPr>
          <p:cNvPr id="82" name="Google Shape;82;p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Schwabe, Elisabeth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"Tres dimensiones de la ciudadanía. Entrevista con Otfried Höff"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En: </a:t>
            </a:r>
            <a:r>
              <a:rPr i="1" lang="es-ES" sz="1200">
                <a:solidFill>
                  <a:srgbClr val="262626"/>
                </a:solidFill>
              </a:rPr>
              <a:t>RIFP</a:t>
            </a:r>
            <a:r>
              <a:rPr lang="es-ES" sz="1200">
                <a:solidFill>
                  <a:srgbClr val="262626"/>
                </a:solidFill>
              </a:rPr>
              <a:t>, N° 29. Madrid, 2007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Schwabe, Elisabeth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"Tres dimensiones de la ciudadanía. Entrevista con Otfried Höff"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En: </a:t>
            </a:r>
            <a:r>
              <a:rPr i="1" lang="es-ES" sz="1200">
                <a:solidFill>
                  <a:srgbClr val="262626"/>
                </a:solidFill>
              </a:rPr>
              <a:t>RIFP</a:t>
            </a:r>
            <a:r>
              <a:rPr lang="es-ES" sz="1200">
                <a:solidFill>
                  <a:srgbClr val="262626"/>
                </a:solidFill>
              </a:rPr>
              <a:t>, N° 29. Madrid, 2007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Schwabe, Elisabeth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"Tres dimensiones de la ciudadanía. Entrevista con Otfried Höff"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En: </a:t>
            </a:r>
            <a:r>
              <a:rPr i="1" lang="es-ES" sz="1200">
                <a:solidFill>
                  <a:srgbClr val="262626"/>
                </a:solidFill>
              </a:rPr>
              <a:t>RIFP</a:t>
            </a:r>
            <a:r>
              <a:rPr lang="es-ES" sz="1200">
                <a:solidFill>
                  <a:srgbClr val="262626"/>
                </a:solidFill>
              </a:rPr>
              <a:t>, N° 29. Madrid, 2007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A">
  <p:cSld name="Subtema - 1 Imagen A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Video">
  <p:cSld name="Subtema - Vide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1"/>
          <p:cNvGrpSpPr/>
          <p:nvPr/>
        </p:nvGrpSpPr>
        <p:grpSpPr>
          <a:xfrm>
            <a:off x="944054" y="5369051"/>
            <a:ext cx="7804380" cy="215444"/>
            <a:chOff x="944054" y="5369051"/>
            <a:chExt cx="7804380" cy="215444"/>
          </a:xfrm>
        </p:grpSpPr>
        <p:sp>
          <p:nvSpPr>
            <p:cNvPr id="11" name="Google Shape;11;p41"/>
            <p:cNvSpPr txBox="1"/>
            <p:nvPr/>
          </p:nvSpPr>
          <p:spPr>
            <a:xfrm>
              <a:off x="944054" y="5369051"/>
              <a:ext cx="1588897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8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ÉTICA PROFESIONAL  •  SESIÓN 10</a:t>
              </a:r>
              <a:endPara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1"/>
            <p:cNvSpPr/>
            <p:nvPr/>
          </p:nvSpPr>
          <p:spPr>
            <a:xfrm>
              <a:off x="7379148" y="5384440"/>
              <a:ext cx="136928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ISIL. Todos los derechos reservados</a:t>
              </a:r>
              <a:endParaRPr/>
            </a:p>
          </p:txBody>
        </p:sp>
      </p:grpSp>
      <p:pic>
        <p:nvPicPr>
          <p:cNvPr id="13" name="Google Shape;13;p41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495300" y="5328911"/>
            <a:ext cx="448573" cy="2507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2.png"/><Relationship Id="rId13" Type="http://schemas.openxmlformats.org/officeDocument/2006/relationships/image" Target="../media/image6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36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3743325" y="0"/>
            <a:ext cx="5400675" cy="5731622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1"/>
          <p:cNvPicPr preferRelativeResize="0"/>
          <p:nvPr/>
        </p:nvPicPr>
        <p:blipFill rotWithShape="1">
          <a:blip r:embed="rId3">
            <a:alphaModFix/>
          </a:blip>
          <a:srcRect b="0" l="23855" r="25890" t="0"/>
          <a:stretch/>
        </p:blipFill>
        <p:spPr>
          <a:xfrm>
            <a:off x="4712080" y="636041"/>
            <a:ext cx="3728935" cy="494661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endParaRPr/>
          </a:p>
        </p:txBody>
      </p:sp>
      <p:pic>
        <p:nvPicPr>
          <p:cNvPr id="30" name="Google Shape;30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057119" y="1187106"/>
            <a:ext cx="330754" cy="2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4126072" y="4156525"/>
            <a:ext cx="317533" cy="19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4751388" y="2625346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042066" y="2177570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/>
          <p:nvPr/>
        </p:nvSpPr>
        <p:spPr>
          <a:xfrm>
            <a:off x="503238" y="3264201"/>
            <a:ext cx="2743286" cy="1309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BC0C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Dimensiones de la ciudadanía: política, social, cultural y económica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BC0C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cívicos 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BC0C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Derechos y deberes ciudadanos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BC0C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Ciudadanía y desigualdades </a:t>
            </a:r>
            <a:endParaRPr/>
          </a:p>
        </p:txBody>
      </p:sp>
      <p:sp>
        <p:nvSpPr>
          <p:cNvPr id="35" name="Google Shape;35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F7CE38"/>
                </a:solidFill>
                <a:latin typeface="Calibri"/>
                <a:ea typeface="Calibri"/>
                <a:cs typeface="Calibri"/>
                <a:sym typeface="Calibri"/>
              </a:rPr>
              <a:t>SESIÓN 10</a:t>
            </a:r>
            <a:endParaRPr/>
          </a:p>
        </p:txBody>
      </p:sp>
      <p:pic>
        <p:nvPicPr>
          <p:cNvPr id="36" name="Google Shape;36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56145" y="3879145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477822" y="4258564"/>
            <a:ext cx="286860" cy="1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5637719" y="1912065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94191" y="2405699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915739" y="1255034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4381205" y="1297945"/>
            <a:ext cx="771854" cy="77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4115191" y="3192712"/>
            <a:ext cx="750718" cy="50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8088068" y="2988649"/>
            <a:ext cx="688616" cy="57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7708535" y="1467667"/>
            <a:ext cx="733236" cy="58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"/>
          <p:cNvPicPr preferRelativeResize="0"/>
          <p:nvPr/>
        </p:nvPicPr>
        <p:blipFill rotWithShape="1">
          <a:blip r:embed="rId12">
            <a:alphaModFix amt="30000"/>
          </a:blip>
          <a:srcRect b="0" l="0" r="0" t="0"/>
          <a:stretch/>
        </p:blipFill>
        <p:spPr>
          <a:xfrm>
            <a:off x="6245763" y="1131225"/>
            <a:ext cx="408478" cy="552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7048238" y="1994623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7464" y="1880236"/>
            <a:ext cx="166865" cy="1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"/>
          <p:cNvSpPr/>
          <p:nvPr/>
        </p:nvSpPr>
        <p:spPr>
          <a:xfrm>
            <a:off x="503239" y="2177570"/>
            <a:ext cx="3056852" cy="787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CIUDADANÍA</a:t>
            </a:r>
            <a:r>
              <a:rPr b="1" lang="es-E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PAÍS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 txBox="1"/>
          <p:nvPr/>
        </p:nvSpPr>
        <p:spPr>
          <a:xfrm>
            <a:off x="503239" y="912813"/>
            <a:ext cx="3889374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DIMENSIÓN ECONÓMICA </a:t>
            </a:r>
            <a:endParaRPr/>
          </a:p>
          <a:p>
            <a:pPr indent="-171450" lvl="0" marL="182563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Dentro del margen de sus posibilidades, el ciudadano debe desarrollar la capacidad laboral y profesional que más se adecúe a sus talentos y que mejor pueda contribuir a su autorrealización. </a:t>
            </a:r>
            <a:endParaRPr/>
          </a:p>
          <a:p>
            <a:pPr indent="-69850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“Cuando esto se logra, la estima del entorno social y la estima de sí mismo suelen surgir de una forma natural y más duradera que cuando se depende por entero de los otros”.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 flipH="1">
            <a:off x="4751387" y="4981575"/>
            <a:ext cx="3924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Todo joven tiene que adquirir numerosos conocimientos y habilidades sociales.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Fala Mart)</a:t>
            </a:r>
            <a:endParaRPr/>
          </a:p>
        </p:txBody>
      </p:sp>
      <p:pic>
        <p:nvPicPr>
          <p:cNvPr descr="Una mujer con una bicicleta&#10;&#10;Descripción generada automáticamente con confianza media" id="127" name="Google Shape;127;p10"/>
          <p:cNvPicPr preferRelativeResize="0"/>
          <p:nvPr/>
        </p:nvPicPr>
        <p:blipFill rotWithShape="1">
          <a:blip r:embed="rId3">
            <a:alphaModFix/>
          </a:blip>
          <a:srcRect b="664" l="38452" r="7560" t="0"/>
          <a:stretch/>
        </p:blipFill>
        <p:spPr>
          <a:xfrm>
            <a:off x="4751388" y="912811"/>
            <a:ext cx="3924300" cy="404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0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DIMENSIONES DE LA CIUDADANÍA: POLÍTICA, SOCIAL, CULTURAL Y ECONÓMICA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/>
          <p:nvPr/>
        </p:nvSpPr>
        <p:spPr>
          <a:xfrm>
            <a:off x="3200400" y="2211454"/>
            <a:ext cx="47244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4FA0"/>
                </a:solidFill>
                <a:latin typeface="Arial"/>
                <a:ea typeface="Arial"/>
                <a:cs typeface="Arial"/>
                <a:sym typeface="Arial"/>
              </a:rPr>
              <a:t>EL TUTOR </a:t>
            </a:r>
            <a:r>
              <a:rPr b="1"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DEBE PLANTEAR UN EJEMPLO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351" y="2067370"/>
            <a:ext cx="1145495" cy="138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3395" y="2270662"/>
            <a:ext cx="743358" cy="74335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" name="Google Shape;136;p11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DIMENSIONES DE LA CIUDADANÍA: POLÍTICA, SOCIAL, CULTURAL Y ECONÓMICA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2"/>
          <p:cNvSpPr txBox="1"/>
          <p:nvPr/>
        </p:nvSpPr>
        <p:spPr>
          <a:xfrm>
            <a:off x="1008061" y="3169972"/>
            <a:ext cx="5481229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VALORES </a:t>
            </a:r>
            <a:b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CÍVICOS </a:t>
            </a:r>
            <a:endParaRPr/>
          </a:p>
        </p:txBody>
      </p:sp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/>
        </p:nvSpPr>
        <p:spPr>
          <a:xfrm>
            <a:off x="503239" y="912814"/>
            <a:ext cx="3889374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“Los valores cívicos son el conjunto de conductas que se consideran positivas para el desarrollo de la sociedad. Son reconocidos, en términos generales, por los diversos grupos sociales y comunidades que se extienden en todo el mundo”.  </a:t>
            </a:r>
            <a:endParaRPr/>
          </a:p>
          <a:p>
            <a:pPr indent="-184150" lvl="0" marL="2974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3"/>
          <p:cNvSpPr txBox="1"/>
          <p:nvPr/>
        </p:nvSpPr>
        <p:spPr>
          <a:xfrm flipH="1">
            <a:off x="4768238" y="4987762"/>
            <a:ext cx="30748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valores cívicos se extienden en todo el mundo.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100valorescom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VALORES CÍVICOS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3"/>
          <p:cNvPicPr preferRelativeResize="0"/>
          <p:nvPr/>
        </p:nvPicPr>
        <p:blipFill rotWithShape="1">
          <a:blip r:embed="rId3">
            <a:alphaModFix/>
          </a:blip>
          <a:srcRect b="172" l="21448" r="20839" t="-1"/>
          <a:stretch/>
        </p:blipFill>
        <p:spPr>
          <a:xfrm>
            <a:off x="4751388" y="912813"/>
            <a:ext cx="3924300" cy="406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/>
        </p:nvSpPr>
        <p:spPr>
          <a:xfrm>
            <a:off x="503238" y="912814"/>
            <a:ext cx="3889375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LEGADO CULTURAL 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“Los valores cívicos deben ser transmitidos a través de las generaciones para que el desarrollo de la sociedad sea continuo, positivo y para que no se pierdan u olviden en el tiempo. Es decir, estos valores forman parte del legado cultural”.</a:t>
            </a:r>
            <a:endParaRPr/>
          </a:p>
          <a:p>
            <a:pPr indent="-184150" lvl="0" marL="2974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4"/>
          <p:cNvSpPr txBox="1"/>
          <p:nvPr/>
        </p:nvSpPr>
        <p:spPr>
          <a:xfrm flipH="1">
            <a:off x="4751388" y="5027741"/>
            <a:ext cx="32941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valores cívicos forman parte del legado cultural.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100valores.com</a:t>
            </a:r>
            <a:r>
              <a:rPr lang="es-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Un grupo de personas jugando con un platillo en la mano&#10;&#10;Descripción generada automáticamente con confianza baja"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21686" r="6833" t="0"/>
          <a:stretch/>
        </p:blipFill>
        <p:spPr>
          <a:xfrm>
            <a:off x="4763192" y="912812"/>
            <a:ext cx="3912495" cy="407522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VALORES CÍVICOS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/>
        </p:nvSpPr>
        <p:spPr>
          <a:xfrm>
            <a:off x="503238" y="912813"/>
            <a:ext cx="3786129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VALORES CÍVICOS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Algunos de los valores cívicos más importantes son: </a:t>
            </a:r>
            <a:endParaRPr/>
          </a:p>
          <a:p>
            <a:pPr indent="-184150" lvl="0" marL="12112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2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solidaridad. </a:t>
            </a:r>
            <a:endParaRPr/>
          </a:p>
          <a:p>
            <a:pPr indent="-173038" lvl="2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responsabilidad. </a:t>
            </a:r>
            <a:endParaRPr/>
          </a:p>
          <a:p>
            <a:pPr indent="-173038" lvl="2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respeto. </a:t>
            </a:r>
            <a:endParaRPr/>
          </a:p>
          <a:p>
            <a:pPr indent="-173038" lvl="2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humildad. </a:t>
            </a:r>
            <a:endParaRPr/>
          </a:p>
          <a:p>
            <a:pPr indent="-173038" lvl="2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justicia. </a:t>
            </a:r>
            <a:endParaRPr/>
          </a:p>
          <a:p>
            <a:pPr indent="-173038" lvl="2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igualdad. </a:t>
            </a:r>
            <a:endParaRPr/>
          </a:p>
          <a:p>
            <a:pPr indent="-173038" lvl="2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cooperación.</a:t>
            </a:r>
            <a:endParaRPr b="0" i="0" sz="11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 flipH="1">
            <a:off x="4751388" y="5024279"/>
            <a:ext cx="307489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cooperación es uno de los valores cívicos más importantes.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100valores.com</a:t>
            </a:r>
            <a:r>
              <a:rPr lang="es-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VALORES CÍVICOS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5"/>
          <p:cNvPicPr preferRelativeResize="0"/>
          <p:nvPr/>
        </p:nvPicPr>
        <p:blipFill rotWithShape="1">
          <a:blip r:embed="rId3">
            <a:alphaModFix/>
          </a:blip>
          <a:srcRect b="-1" l="6031" r="27848" t="-1"/>
          <a:stretch/>
        </p:blipFill>
        <p:spPr>
          <a:xfrm>
            <a:off x="4751388" y="912812"/>
            <a:ext cx="3933403" cy="406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VALORES CÍVICOS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6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6"/>
          <p:cNvSpPr txBox="1"/>
          <p:nvPr/>
        </p:nvSpPr>
        <p:spPr>
          <a:xfrm>
            <a:off x="1499337" y="4371232"/>
            <a:ext cx="600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VALORES CÍVICOS, SEGÚN EL MINEDU</a:t>
            </a:r>
            <a:endParaRPr b="1"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3838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https://www.youtube.com/watch?v=YUjZnQCBr8s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par de hombres sentados en una mesa&#10;&#10;Descripción generada automáticamente con confianza baja" id="181" name="Google Shape;18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3989" y="1134931"/>
            <a:ext cx="5846780" cy="2764716"/>
          </a:xfrm>
          <a:prstGeom prst="roundRect">
            <a:avLst>
              <a:gd fmla="val 12667" name="adj"/>
            </a:avLst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1008061" y="3169972"/>
            <a:ext cx="5481229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DERECHOS Y DEBERES</a:t>
            </a:r>
            <a:b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CIUDADANOS</a:t>
            </a:r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DERECHOS Y DEBERES CIUDADANOS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1434710" y="1172208"/>
            <a:ext cx="2969934" cy="381986"/>
          </a:xfrm>
          <a:prstGeom prst="roundRect">
            <a:avLst>
              <a:gd fmla="val 28344" name="adj"/>
            </a:avLst>
          </a:prstGeom>
          <a:solidFill>
            <a:srgbClr val="92C3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DERECHO </a:t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1434710" y="1618812"/>
            <a:ext cx="2969934" cy="2737527"/>
          </a:xfrm>
          <a:prstGeom prst="roundRect">
            <a:avLst>
              <a:gd fmla="val 3757" name="adj"/>
            </a:avLst>
          </a:prstGeom>
          <a:solidFill>
            <a:srgbClr val="DDEEC8"/>
          </a:solidFill>
          <a:ln>
            <a:noFill/>
          </a:ln>
        </p:spPr>
        <p:txBody>
          <a:bodyPr anchorCtr="0" anchor="t" bIns="45700" lIns="144000" spcFirstLastPara="1" rIns="91425" wrap="square" tIns="36000">
            <a:no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“Facultad de hacer o exigir todo aquello que la ley o la autoridad establece en nuestro favor, o que el dueño de una cosa nos permite en ella”.</a:t>
            </a:r>
            <a:endParaRPr/>
          </a:p>
          <a:p>
            <a:pPr indent="-8413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“Facultades y obligaciones que derivan del estado de una persona, o de sus relaciones con respecto a otras”.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4751388" y="1172208"/>
            <a:ext cx="2969934" cy="381986"/>
          </a:xfrm>
          <a:prstGeom prst="roundRect">
            <a:avLst>
              <a:gd fmla="val 27513" name="adj"/>
            </a:avLst>
          </a:prstGeom>
          <a:solidFill>
            <a:srgbClr val="FF7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DEBER</a:t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4751388" y="1618812"/>
            <a:ext cx="2969934" cy="2737527"/>
          </a:xfrm>
          <a:prstGeom prst="roundRect">
            <a:avLst>
              <a:gd fmla="val 4030" name="adj"/>
            </a:avLst>
          </a:prstGeom>
          <a:solidFill>
            <a:srgbClr val="FFD8C2"/>
          </a:solidFill>
          <a:ln>
            <a:noFill/>
          </a:ln>
        </p:spPr>
        <p:txBody>
          <a:bodyPr anchorCtr="0" anchor="t" bIns="45700" lIns="144000" spcFirstLastPara="1" rIns="91425" wrap="square" tIns="36000">
            <a:noAutofit/>
          </a:bodyPr>
          <a:lstStyle/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Char char="•"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“Estar obligado a algo por la ley divina, natural o positiva”.</a:t>
            </a:r>
            <a:endParaRPr/>
          </a:p>
          <a:p>
            <a:pPr indent="-8413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Char char="•"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“Tener obligación de corresponder a alguien en lo moral”.</a:t>
            </a:r>
            <a:endParaRPr/>
          </a:p>
          <a:p>
            <a:pPr indent="-8413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Char char="•"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“Estar obligado a algo por acuerdo moral, social o frente a alguna autoridad reconocida”.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/>
        </p:nvSpPr>
        <p:spPr>
          <a:xfrm>
            <a:off x="503239" y="912813"/>
            <a:ext cx="3987280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CONSTITUCIÓN DE 1993   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Título I: 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la persona y la sociedad.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Capítulo I: </a:t>
            </a:r>
            <a:b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Derechos fundamentales de la persona.</a:t>
            </a:r>
            <a:b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Capítulo II: </a:t>
            </a:r>
            <a:b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los derechos sociales y económicos.</a:t>
            </a:r>
            <a:b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Capítulo III: </a:t>
            </a:r>
            <a:b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los derechos políticos y de los deberes.</a:t>
            </a:r>
            <a:endParaRPr/>
          </a:p>
          <a:p>
            <a:pPr indent="-215900" lvl="0" marL="2968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Logotipo&#10;&#10;Descripción generada automáticamente" id="206" name="Google Shape;2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3315" y="484942"/>
            <a:ext cx="3234556" cy="45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/>
          <p:nvPr/>
        </p:nvSpPr>
        <p:spPr>
          <a:xfrm flipH="1">
            <a:off x="5133316" y="5133270"/>
            <a:ext cx="224866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Constitución de 1993.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CPL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DERECHOS Y DEBERES CIUDADANOS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57" name="Google Shape;57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/>
        </p:nvSpPr>
        <p:spPr>
          <a:xfrm>
            <a:off x="503238" y="912813"/>
            <a:ext cx="5476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CAPÍTULO I: DERECHOS FUNDAMENTALES DE LA PERSONA</a:t>
            </a:r>
            <a:endParaRPr b="1"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DERECHOS Y DEBERES CIUDADANOS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2259910" y="1455095"/>
            <a:ext cx="4970049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Defensa de la persona humana: La defensa de la persona humana y el respeto de su dignidad son el fin supremo de la sociedad y del Estado.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503238" y="1417258"/>
            <a:ext cx="9083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705AA4"/>
                </a:solidFill>
                <a:latin typeface="Calibri"/>
                <a:ea typeface="Calibri"/>
                <a:cs typeface="Calibri"/>
                <a:sym typeface="Calibri"/>
              </a:rPr>
              <a:t>Art. 1°</a:t>
            </a:r>
            <a:endParaRPr b="1" sz="2000">
              <a:solidFill>
                <a:srgbClr val="705A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20"/>
          <p:cNvCxnSpPr/>
          <p:nvPr/>
        </p:nvCxnSpPr>
        <p:spPr>
          <a:xfrm>
            <a:off x="2021843" y="1653532"/>
            <a:ext cx="0" cy="1834154"/>
          </a:xfrm>
          <a:prstGeom prst="straightConnector1">
            <a:avLst/>
          </a:prstGeom>
          <a:noFill/>
          <a:ln cap="flat" cmpd="sng" w="9525">
            <a:solidFill>
              <a:srgbClr val="705AA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9" name="Google Shape;219;p20"/>
          <p:cNvGrpSpPr/>
          <p:nvPr/>
        </p:nvGrpSpPr>
        <p:grpSpPr>
          <a:xfrm>
            <a:off x="1951447" y="1513274"/>
            <a:ext cx="140792" cy="140258"/>
            <a:chOff x="3427964" y="2244682"/>
            <a:chExt cx="225891" cy="225034"/>
          </a:xfrm>
        </p:grpSpPr>
        <p:sp>
          <p:nvSpPr>
            <p:cNvPr id="220" name="Google Shape;220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05A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05A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05A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0"/>
          <p:cNvSpPr/>
          <p:nvPr/>
        </p:nvSpPr>
        <p:spPr>
          <a:xfrm>
            <a:off x="2259910" y="2450229"/>
            <a:ext cx="4760822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 vida, a su identidad, a su integridad moral, psíquica y física y a su libre desarrollo y bienestar. El concebido es sujeto de derecho en todo cuanto le favorece.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503238" y="2402030"/>
            <a:ext cx="13565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705AA4"/>
                </a:solidFill>
                <a:latin typeface="Calibri"/>
                <a:ea typeface="Calibri"/>
                <a:cs typeface="Calibri"/>
                <a:sym typeface="Calibri"/>
              </a:rPr>
              <a:t>Art. 2° Inc. 1</a:t>
            </a:r>
            <a:endParaRPr b="1" sz="2000">
              <a:solidFill>
                <a:srgbClr val="705A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2270502" y="3435597"/>
            <a:ext cx="475023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 igualdad ante la ley. Nadie debe ser discriminado por motivo de origen, raza, sexo, idioma, religión, opinión, condición económica o de cualquiera otra índole.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503237" y="3379177"/>
            <a:ext cx="14495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705AA4"/>
                </a:solidFill>
                <a:latin typeface="Calibri"/>
                <a:ea typeface="Calibri"/>
                <a:cs typeface="Calibri"/>
                <a:sym typeface="Calibri"/>
              </a:rPr>
              <a:t>Art. 2° Inc. 2</a:t>
            </a:r>
            <a:endParaRPr b="1" sz="2000">
              <a:solidFill>
                <a:srgbClr val="705A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20"/>
          <p:cNvGrpSpPr/>
          <p:nvPr/>
        </p:nvGrpSpPr>
        <p:grpSpPr>
          <a:xfrm>
            <a:off x="1951447" y="2497460"/>
            <a:ext cx="140792" cy="140258"/>
            <a:chOff x="3427964" y="2244682"/>
            <a:chExt cx="225891" cy="225034"/>
          </a:xfrm>
        </p:grpSpPr>
        <p:sp>
          <p:nvSpPr>
            <p:cNvPr id="227" name="Google Shape;227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05A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05A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05A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20"/>
          <p:cNvGrpSpPr/>
          <p:nvPr/>
        </p:nvGrpSpPr>
        <p:grpSpPr>
          <a:xfrm>
            <a:off x="1951447" y="3472068"/>
            <a:ext cx="140792" cy="140258"/>
            <a:chOff x="3427964" y="2244682"/>
            <a:chExt cx="225891" cy="225034"/>
          </a:xfrm>
        </p:grpSpPr>
        <p:sp>
          <p:nvSpPr>
            <p:cNvPr id="230" name="Google Shape;230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05A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05A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05A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/>
          <p:nvPr/>
        </p:nvSpPr>
        <p:spPr>
          <a:xfrm>
            <a:off x="2259910" y="1455095"/>
            <a:ext cx="4924661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 libertad de conciencia y de religión, en forma individual o asociada. No hay persecución por razón de ideas o creencias. No hay delito de opinión.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503237" y="1417258"/>
            <a:ext cx="13859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705AA4"/>
                </a:solidFill>
                <a:latin typeface="Calibri"/>
                <a:ea typeface="Calibri"/>
                <a:cs typeface="Calibri"/>
                <a:sym typeface="Calibri"/>
              </a:rPr>
              <a:t>Art. 2° Inc. 3</a:t>
            </a:r>
            <a:endParaRPr b="1" sz="2000">
              <a:solidFill>
                <a:srgbClr val="705A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p21"/>
          <p:cNvCxnSpPr>
            <a:endCxn id="240" idx="4"/>
          </p:cNvCxnSpPr>
          <p:nvPr/>
        </p:nvCxnSpPr>
        <p:spPr>
          <a:xfrm>
            <a:off x="2021843" y="1653418"/>
            <a:ext cx="0" cy="984300"/>
          </a:xfrm>
          <a:prstGeom prst="straightConnector1">
            <a:avLst/>
          </a:prstGeom>
          <a:noFill/>
          <a:ln cap="flat" cmpd="sng" w="9525">
            <a:solidFill>
              <a:srgbClr val="705AA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1" name="Google Shape;241;p21"/>
          <p:cNvGrpSpPr/>
          <p:nvPr/>
        </p:nvGrpSpPr>
        <p:grpSpPr>
          <a:xfrm>
            <a:off x="1951447" y="1513274"/>
            <a:ext cx="140792" cy="140258"/>
            <a:chOff x="3427964" y="2244682"/>
            <a:chExt cx="225891" cy="225034"/>
          </a:xfrm>
        </p:grpSpPr>
        <p:sp>
          <p:nvSpPr>
            <p:cNvPr id="242" name="Google Shape;242;p2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05A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05A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05A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1"/>
          <p:cNvSpPr/>
          <p:nvPr/>
        </p:nvSpPr>
        <p:spPr>
          <a:xfrm>
            <a:off x="2259910" y="2450229"/>
            <a:ext cx="4760822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las libertades de información, opinión, expresión y difusión del pensamiento mediante la palabra oral o escrita o la imagen, por cualquier medio de comunicación social (…).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503238" y="2402030"/>
            <a:ext cx="13565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705AA4"/>
                </a:solidFill>
                <a:latin typeface="Calibri"/>
                <a:ea typeface="Calibri"/>
                <a:cs typeface="Calibri"/>
                <a:sym typeface="Calibri"/>
              </a:rPr>
              <a:t>Art. 2° Inc. 4</a:t>
            </a:r>
            <a:endParaRPr b="1" sz="2000">
              <a:solidFill>
                <a:srgbClr val="705A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21"/>
          <p:cNvGrpSpPr/>
          <p:nvPr/>
        </p:nvGrpSpPr>
        <p:grpSpPr>
          <a:xfrm>
            <a:off x="1951447" y="2497460"/>
            <a:ext cx="140792" cy="140258"/>
            <a:chOff x="3427964" y="2244682"/>
            <a:chExt cx="225891" cy="225034"/>
          </a:xfrm>
        </p:grpSpPr>
        <p:sp>
          <p:nvSpPr>
            <p:cNvPr id="240" name="Google Shape;240;p2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05A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05A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05A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1"/>
          <p:cNvSpPr txBox="1"/>
          <p:nvPr/>
        </p:nvSpPr>
        <p:spPr>
          <a:xfrm>
            <a:off x="503238" y="912813"/>
            <a:ext cx="5476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CAPÍTULO I: DERECHOS FUNDAMENTALES DE LA PERSONA</a:t>
            </a:r>
            <a:endParaRPr b="1"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DERECHOS Y DEBERES CIUDADANOS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/>
        </p:nvSpPr>
        <p:spPr>
          <a:xfrm>
            <a:off x="503238" y="912813"/>
            <a:ext cx="7528654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93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CAP. II: DERECHOS SOCIALES Y ECONÓMICOS</a:t>
            </a:r>
            <a:endParaRPr/>
          </a:p>
          <a:p>
            <a:pPr indent="-171450" lvl="0" marL="179388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Tenemos: </a:t>
            </a:r>
            <a:endParaRPr/>
          </a:p>
          <a:p>
            <a:pPr indent="-171450" lvl="1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Protección a la familia. Promoción del matrimonio (Art. 4°).</a:t>
            </a:r>
            <a:endParaRPr/>
          </a:p>
          <a:p>
            <a:pPr indent="-171450" lvl="1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Concubinato (5°).</a:t>
            </a:r>
            <a:endParaRPr/>
          </a:p>
          <a:p>
            <a:pPr indent="-171450" lvl="1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Derecho a la salud. Protección al discapacitado (7°).</a:t>
            </a:r>
            <a:endParaRPr/>
          </a:p>
          <a:p>
            <a:pPr indent="-171450" lvl="1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Derecho a la Seguridad Social (10°).</a:t>
            </a:r>
            <a:endParaRPr/>
          </a:p>
          <a:p>
            <a:pPr indent="-171450" lvl="1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Educación y libertad de enseñanza (13°).</a:t>
            </a:r>
            <a:endParaRPr/>
          </a:p>
          <a:p>
            <a:pPr indent="-171450" lvl="1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Protección y fomento del empleo (22°).</a:t>
            </a:r>
            <a:endParaRPr/>
          </a:p>
        </p:txBody>
      </p:sp>
      <p:sp>
        <p:nvSpPr>
          <p:cNvPr id="256" name="Google Shape;256;p22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DERECHOS Y DEBERES CIUDADANOS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/>
        </p:nvSpPr>
        <p:spPr>
          <a:xfrm>
            <a:off x="503238" y="912813"/>
            <a:ext cx="3889375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CAP. III: DERECHOS POLÍTICOS</a:t>
            </a:r>
            <a:endParaRPr/>
          </a:p>
          <a:p>
            <a:pPr indent="-176213" lvl="0" marL="187325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Artículo 31.- 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ciudadanos tienen derecho a participar en los asuntos públicos mediante referéndum; iniciativa legislativa; remoción o revocación de autoridades y demanda de rendición de cuentas.</a:t>
            </a:r>
            <a:endParaRPr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 flipH="1">
            <a:off x="4751388" y="4411318"/>
            <a:ext cx="3709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17 de junio de 1956 se ejerció por primera vez el voto femenino en el Perú, pero con limitaciones.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Radio Nacional del Perú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Interfaz de usuario gráfica, Sitio web&#10;&#10;Descripción generada automáticamente" id="264" name="Google Shape;264;p23"/>
          <p:cNvPicPr preferRelativeResize="0"/>
          <p:nvPr/>
        </p:nvPicPr>
        <p:blipFill rotWithShape="1">
          <a:blip r:embed="rId3">
            <a:alphaModFix/>
          </a:blip>
          <a:srcRect b="12500" l="51558" r="0" t="0"/>
          <a:stretch/>
        </p:blipFill>
        <p:spPr>
          <a:xfrm>
            <a:off x="4751388" y="912812"/>
            <a:ext cx="3932926" cy="341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DERECHOS Y DEBERES CIUDADANOS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/>
        </p:nvSpPr>
        <p:spPr>
          <a:xfrm>
            <a:off x="503238" y="912813"/>
            <a:ext cx="3889375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CAP. III: DERECHOS POLÍTICOS</a:t>
            </a:r>
            <a:endParaRPr/>
          </a:p>
          <a:p>
            <a:pPr indent="-168275" lvl="0" marL="179388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Artículo 31.-  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…Tienen también el derecho de ser elegidos y de elegir libremente a sus representantes, de acuerdo con las condiciones y procedimientos determinados por ley orgánica (…). </a:t>
            </a:r>
            <a:endParaRPr/>
          </a:p>
          <a:p>
            <a:pPr indent="-66675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Artículo 31.- 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(…) El voto es personal, igual, libre, secreto y obligatorio hasta los setenta años. Es facultativo después de esa edad. (…) Es nulo y punible todo acto que prohíba o limite al ciudadano el ejercicio de sus derechos.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 flipH="1">
            <a:off x="4751388" y="4981575"/>
            <a:ext cx="40130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el  Perú, el voto es personal, igual, libre, secreto y obligatorio.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ANDINA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Imagen que contiene persona, interior, mujer, hombre&#10;&#10;Descripción generada automáticamente" id="273" name="Google Shape;273;p24"/>
          <p:cNvPicPr preferRelativeResize="0"/>
          <p:nvPr/>
        </p:nvPicPr>
        <p:blipFill rotWithShape="1">
          <a:blip r:embed="rId3">
            <a:alphaModFix/>
          </a:blip>
          <a:srcRect b="-893" l="19769" r="11468" t="0"/>
          <a:stretch/>
        </p:blipFill>
        <p:spPr>
          <a:xfrm>
            <a:off x="4751388" y="912812"/>
            <a:ext cx="3924300" cy="406876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DERECHOS Y DEBERES CIUDADANOS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/>
        </p:nvSpPr>
        <p:spPr>
          <a:xfrm>
            <a:off x="503239" y="912813"/>
            <a:ext cx="3889374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CAP. III: DERECHOS POLÍTICOS</a:t>
            </a:r>
            <a:endParaRPr/>
          </a:p>
          <a:p>
            <a:pPr indent="-168275" lvl="0" marL="179388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Artículo 31.- 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derecho y deber de los vecinos participar en el gobierno municipal de su jurisdicción. La ley norma y promueve los mecanismos directos e indirectos de su participación. </a:t>
            </a:r>
            <a:endParaRPr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 flipH="1">
            <a:off x="4751388" y="5024279"/>
            <a:ext cx="30828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vecinos deben participar en el gobierno municipal de su jurisdicción.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El Comercio</a:t>
            </a:r>
            <a:r>
              <a:rPr lang="es-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Grupo de personas alrededor de una mesa&#10;&#10;Descripción generada automáticamente con confianza media" id="282" name="Google Shape;2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912811"/>
            <a:ext cx="3924300" cy="406876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DERECHOS Y DEBERES CIUDADANOS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/>
        </p:nvSpPr>
        <p:spPr>
          <a:xfrm>
            <a:off x="503238" y="912813"/>
            <a:ext cx="8172450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CAP. III: DERECHOS POLÍTICOS</a:t>
            </a:r>
            <a:endParaRPr/>
          </a:p>
          <a:p>
            <a:pPr indent="-171450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Artículo 38.- 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 los peruanos tienen el deber de honrar al Perú y de proteger los intereses nacionales, así como de respetar, cumplir y defender la Constitución y el ordenamiento jurídico de la Nación. </a:t>
            </a:r>
            <a:endParaRPr sz="105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 txBox="1"/>
          <p:nvPr/>
        </p:nvSpPr>
        <p:spPr>
          <a:xfrm flipH="1">
            <a:off x="2256830" y="4981575"/>
            <a:ext cx="49128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Todo peruano debe honrar al Perú y defender sus intereses nacionales.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ANDINA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 b="2159" l="0" r="0" t="0"/>
          <a:stretch/>
        </p:blipFill>
        <p:spPr>
          <a:xfrm>
            <a:off x="2256829" y="1894683"/>
            <a:ext cx="4630341" cy="302021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DERECHOS Y DEBERES CIUDADANOS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1008061" y="3169972"/>
            <a:ext cx="5481229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CIUDADANÍA Y</a:t>
            </a:r>
            <a:b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DESIGUALDADES </a:t>
            </a:r>
            <a:endParaRPr/>
          </a:p>
        </p:txBody>
      </p:sp>
      <p:pic>
        <p:nvPicPr>
          <p:cNvPr id="300" name="Google Shape;3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/>
        </p:nvSpPr>
        <p:spPr>
          <a:xfrm>
            <a:off x="503238" y="912813"/>
            <a:ext cx="3889375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DESIGUALDADES SOCIALES  </a:t>
            </a:r>
            <a:endParaRPr/>
          </a:p>
          <a:p>
            <a:pPr indent="-173038" lvl="0" marL="1841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Aunque la condición de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ciudadanía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haya aceptado y normado en nuestra sociedad, las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desigualdades sociales se hacen presentes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los diversos contextos de interacción entre los individuos y grupos humanos.</a:t>
            </a:r>
            <a:endParaRPr/>
          </a:p>
        </p:txBody>
      </p:sp>
      <p:sp>
        <p:nvSpPr>
          <p:cNvPr id="307" name="Google Shape;307;p28"/>
          <p:cNvSpPr txBox="1"/>
          <p:nvPr/>
        </p:nvSpPr>
        <p:spPr>
          <a:xfrm flipH="1">
            <a:off x="4751388" y="4993449"/>
            <a:ext cx="32061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desigualdades sociales afectan el ejercicio de los derechos.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laportadacanada.com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Un hombre sentado en el suelo&#10;&#10;Descripción generada automáticamente con confianza baja" id="308" name="Google Shape;308;p28"/>
          <p:cNvPicPr preferRelativeResize="0"/>
          <p:nvPr/>
        </p:nvPicPr>
        <p:blipFill rotWithShape="1">
          <a:blip r:embed="rId3">
            <a:alphaModFix/>
          </a:blip>
          <a:srcRect b="0" l="6963" r="40956" t="0"/>
          <a:stretch/>
        </p:blipFill>
        <p:spPr>
          <a:xfrm>
            <a:off x="4751388" y="481013"/>
            <a:ext cx="3924300" cy="450056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CIUDADANÍA Y DESIGUALDADES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/>
        </p:nvSpPr>
        <p:spPr>
          <a:xfrm>
            <a:off x="503238" y="912813"/>
            <a:ext cx="7602793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DESIGUALDADES SOCIALES </a:t>
            </a:r>
            <a:endParaRPr/>
          </a:p>
          <a:p>
            <a:pPr indent="-171450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desigualdades sociales se generan por la diferencia de recursos para acceder a las mismas oportunidades de desarrollo, estableciendo también diferencias para ejercer los derechos establecidos en la Constitución Política de nuestro país. </a:t>
            </a:r>
            <a:endParaRPr/>
          </a:p>
          <a:p>
            <a:pPr indent="-69850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estas condiciones, las capacidades de desarrollo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son las mismas para todos los ciudadanos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Esto lo podemos observar, por ejemplo, en la dinámica social que se da, por ejemplo, en los espacios públicos.</a:t>
            </a:r>
            <a:endParaRPr/>
          </a:p>
        </p:txBody>
      </p:sp>
      <p:sp>
        <p:nvSpPr>
          <p:cNvPr id="316" name="Google Shape;316;p29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CIUDADANÍA Y DESIGUALDADES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1282298" y="918372"/>
            <a:ext cx="552172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Durante esta sesión: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84150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400"/>
              <a:buFont typeface="Arial"/>
              <a:buChar char="•"/>
            </a:pPr>
            <a:r>
              <a:rPr b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Aprenderás</a:t>
            </a: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las dimensiones política, social, cultural y económica de la ciudadanía. </a:t>
            </a:r>
            <a:endParaRPr/>
          </a:p>
          <a:p>
            <a:pPr indent="-84138" lvl="0" marL="184150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84150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400"/>
              <a:buFont typeface="Arial"/>
              <a:buChar char="•"/>
            </a:pPr>
            <a:r>
              <a:rPr b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Comprenderás</a:t>
            </a: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por qué son importantes los </a:t>
            </a:r>
            <a:r>
              <a:rPr b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valores cívicos</a:t>
            </a: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84138" lvl="0" marL="184150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84150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400"/>
              <a:buFont typeface="Arial"/>
              <a:buChar char="•"/>
            </a:pPr>
            <a:r>
              <a:rPr b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Conocerás los derechos y deberes ciudadanos </a:t>
            </a: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más importantes de nuestra Constitución Política. </a:t>
            </a:r>
            <a:endParaRPr/>
          </a:p>
          <a:p>
            <a:pPr indent="-84138" lvl="0" marL="184150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84150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400"/>
              <a:buFont typeface="Arial"/>
              <a:buChar char="•"/>
            </a:pPr>
            <a:r>
              <a:rPr b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Entenderás la importancia de una buena ciudadanía </a:t>
            </a: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combatir las desigualdades sociales. </a:t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/>
        </p:nvSpPr>
        <p:spPr>
          <a:xfrm>
            <a:off x="503238" y="912813"/>
            <a:ext cx="3889375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DESIGUALDADES SOCIALES </a:t>
            </a:r>
            <a:endParaRPr/>
          </a:p>
          <a:p>
            <a:pPr indent="-171450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desigualdades sociales no solo afectan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los individuos o a determinados grupos sociales, sino a todo la sociedad en su conjunto al socavar las bases de la democracia como sistema igualitario, sus principios y los aspectos esenciales de ciudadanía.</a:t>
            </a:r>
            <a:endParaRPr/>
          </a:p>
        </p:txBody>
      </p:sp>
      <p:sp>
        <p:nvSpPr>
          <p:cNvPr id="323" name="Google Shape;323;p30"/>
          <p:cNvSpPr txBox="1"/>
          <p:nvPr/>
        </p:nvSpPr>
        <p:spPr>
          <a:xfrm flipH="1">
            <a:off x="4751388" y="4990367"/>
            <a:ext cx="32061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desigualdades pueden afectar a la misma ciudadanía.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DW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324" name="Google Shape;324;p30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CIUDADANÍA Y DESIGUALDADES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30"/>
          <p:cNvPicPr preferRelativeResize="0"/>
          <p:nvPr/>
        </p:nvPicPr>
        <p:blipFill rotWithShape="1">
          <a:blip r:embed="rId3">
            <a:alphaModFix/>
          </a:blip>
          <a:srcRect b="3646" l="30629" r="17170" t="0"/>
          <a:stretch/>
        </p:blipFill>
        <p:spPr>
          <a:xfrm>
            <a:off x="4751387" y="912813"/>
            <a:ext cx="3924301" cy="406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/>
          <p:nvPr/>
        </p:nvSpPr>
        <p:spPr>
          <a:xfrm>
            <a:off x="517940" y="1981324"/>
            <a:ext cx="8157748" cy="3289175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1618593" y="2555758"/>
            <a:ext cx="6379779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DESIGUALDADES SOCIALES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“Los procesos de participación ciudadana deben imaginar y establecer estrategias y mecanismos específicos para neutralizar o eventualmente disolver el impacto de las desigualdades sociales en las dinámicas que desarrollen.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otras palabras, se debe considerar siempre la realidad social de nuestro país, que justamente se caracteriza por su aguda desigualdad social”.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1002526"/>
            <a:ext cx="998927" cy="168618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CIUDADANÍA Y DESIGUALDADES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/>
          <p:nvPr/>
        </p:nvSpPr>
        <p:spPr>
          <a:xfrm>
            <a:off x="3210025" y="2270662"/>
            <a:ext cx="423030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714FA0"/>
                </a:solidFill>
                <a:latin typeface="Arial"/>
                <a:ea typeface="Arial"/>
                <a:cs typeface="Arial"/>
                <a:sym typeface="Arial"/>
              </a:rPr>
              <a:t>EL TUTOR </a:t>
            </a:r>
            <a:r>
              <a:rPr b="1"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DEBE AGREGAR UN EJEMPLO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351" y="2067370"/>
            <a:ext cx="1145495" cy="138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3395" y="2270662"/>
            <a:ext cx="743358" cy="74335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2" name="Google Shape;342;p32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CIUDADANÍA Y DESIGUALDADES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/>
        </p:nvSpPr>
        <p:spPr>
          <a:xfrm>
            <a:off x="503238" y="912813"/>
            <a:ext cx="3904005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DESIGUALDADES SOCIALES </a:t>
            </a:r>
            <a:endParaRPr/>
          </a:p>
          <a:p>
            <a:pPr indent="-174625" lvl="0" marL="185738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desigualdad social 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“adquiere diversas dimensiones y formas, según el espacio social y regional del que se trate”.</a:t>
            </a:r>
            <a:endParaRPr/>
          </a:p>
        </p:txBody>
      </p:sp>
      <p:sp>
        <p:nvSpPr>
          <p:cNvPr id="349" name="Google Shape;349;p33"/>
          <p:cNvSpPr txBox="1"/>
          <p:nvPr/>
        </p:nvSpPr>
        <p:spPr>
          <a:xfrm flipH="1">
            <a:off x="4751388" y="4981575"/>
            <a:ext cx="40056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desigualdades influyen en los procesos de participación ciudadana.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Radio La Primerísima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Imagen que contiene niño, joven, pequeño, juguete&#10;&#10;Descripción generada automáticamente" id="350" name="Google Shape;350;p33"/>
          <p:cNvPicPr preferRelativeResize="0"/>
          <p:nvPr/>
        </p:nvPicPr>
        <p:blipFill rotWithShape="1">
          <a:blip r:embed="rId3">
            <a:alphaModFix/>
          </a:blip>
          <a:srcRect b="0" l="24582" r="8057" t="0"/>
          <a:stretch/>
        </p:blipFill>
        <p:spPr>
          <a:xfrm>
            <a:off x="4761093" y="912813"/>
            <a:ext cx="3914595" cy="406876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CIUDADANÍA Y DESIGUALDADES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4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4"/>
          <p:cNvSpPr txBox="1"/>
          <p:nvPr/>
        </p:nvSpPr>
        <p:spPr>
          <a:xfrm>
            <a:off x="1499337" y="4371232"/>
            <a:ext cx="622668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“PENSANDO EL PERÚ”: DESIGUALDAD, CIUDADANÍA Y NUEVAS IDENTIDADES EN AMÉRICA LATINA </a:t>
            </a:r>
            <a:endParaRPr/>
          </a:p>
          <a:p>
            <a:pPr indent="0" lvl="0" marL="26987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https://www.youtube.com/watch?v=RXdiliOryU8 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p34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361" name="Google Shape;361;p34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2" name="Google Shape;362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" name="Google Shape;36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4950" y="4618898"/>
            <a:ext cx="185286" cy="177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interior, tabla, hombre, frente&#10;&#10;Descripción generada automáticamente" id="364" name="Google Shape;364;p34"/>
          <p:cNvPicPr preferRelativeResize="0"/>
          <p:nvPr/>
        </p:nvPicPr>
        <p:blipFill rotWithShape="1">
          <a:blip r:embed="rId6">
            <a:alphaModFix/>
          </a:blip>
          <a:srcRect b="3991" l="0" r="0" t="5239"/>
          <a:stretch/>
        </p:blipFill>
        <p:spPr>
          <a:xfrm>
            <a:off x="1647431" y="1126724"/>
            <a:ext cx="5864252" cy="2750030"/>
          </a:xfrm>
          <a:prstGeom prst="roundRect">
            <a:avLst>
              <a:gd fmla="val 1446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35"/>
          <p:cNvGrpSpPr/>
          <p:nvPr/>
        </p:nvGrpSpPr>
        <p:grpSpPr>
          <a:xfrm>
            <a:off x="2506315" y="2194222"/>
            <a:ext cx="4581728" cy="827959"/>
            <a:chOff x="2403187" y="2211377"/>
            <a:chExt cx="4581728" cy="827959"/>
          </a:xfrm>
        </p:grpSpPr>
        <p:sp>
          <p:nvSpPr>
            <p:cNvPr id="371" name="Google Shape;371;p35"/>
            <p:cNvSpPr txBox="1"/>
            <p:nvPr/>
          </p:nvSpPr>
          <p:spPr>
            <a:xfrm>
              <a:off x="2403187" y="2540738"/>
              <a:ext cx="4581728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3" name="Google Shape;37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6"/>
          <p:cNvSpPr txBox="1"/>
          <p:nvPr/>
        </p:nvSpPr>
        <p:spPr>
          <a:xfrm>
            <a:off x="1330941" y="918373"/>
            <a:ext cx="4824199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ciudadano económico es responsabilidad del hombre el ganarse la vida y lograr un cierto estándar de vida.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dimensión política-social exige una participación activa en la vida política que pasa a llamarse sensibilidad cívica cuando se transforma en una actitud fundamental del ciudadano.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dimensión cultural se refiere a un conjunto muy variado de fenómenos, desde la formación escolar y profesional, las costumbres y tradiciones hasta realidades como la globalización.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valores cívicos son el conjunto de conductas que se consideran positivas para el desarrollo de la sociedad. Son reconocidos por </a:t>
            </a:r>
            <a:b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diversos grupos sociales y comunidades que se extienden en todo el mundo. </a:t>
            </a:r>
            <a:endParaRPr/>
          </a:p>
        </p:txBody>
      </p:sp>
      <p:pic>
        <p:nvPicPr>
          <p:cNvPr id="381" name="Google Shape;3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6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36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6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385" name="Google Shape;3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329493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620390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476252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1330942" y="918373"/>
            <a:ext cx="4586282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derecho es la facultad de hacer o exigir todo aquello que la ley o la autoridad establece en nuestro favor.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deber se refiere a estar obligado a algo por acuerdo moral, social o frente a alguna autoridad reconocida.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derechos y deberes fundamentales están amparados en el Título I de la Constitución Política del Perú: De la persona y la sociedad. Los principales están distribuidos en los Capítulos I, II y III. Todos ellos garantizan la convivencia en sociedad.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desigualdades sociales se concretan en la diferencia de recursos para el acceso a las oportunidades, estableciendo, por lo tanto, también diferencias en las posibilidades de ejercicio de los derechos. </a:t>
            </a:r>
            <a:endParaRPr/>
          </a:p>
        </p:txBody>
      </p:sp>
      <p:pic>
        <p:nvPicPr>
          <p:cNvPr id="395" name="Google Shape;39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7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399" name="Google Shape;39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329493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620390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269388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2519363" y="2540738"/>
            <a:ext cx="4581728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1279008" y="917823"/>
            <a:ext cx="5473484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Schwabe, Elisabeth. "Tres dimensiones de la ciudadanía. Entrevista con Otfried Höff". En: RIFP, N° 29. Madrid, 2007.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Morales, Adriana. Qué son los valores cívicos. En: https://bit.ly/359VJBZ. Consultado: junio, 2021.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Academia Española. Diccionario de la Lengua Española. Madrid, 2021.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Congreso de La República del Perú. Constitución Política del Perú – 1993. Lima, 1993. 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DGASA del MTC. Guía Metodológica de los Procesos de Consulta y Participación Ciudadana en la Evaluación Ambiental y Social en el Subsector Transportes. Lima, 2006. </a:t>
            </a: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39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421" name="Google Shape;4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617226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264241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688320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3318906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 txBox="1"/>
          <p:nvPr/>
        </p:nvSpPr>
        <p:spPr>
          <a:xfrm>
            <a:off x="1008062" y="3169972"/>
            <a:ext cx="5934605" cy="108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DIMENSIONES DE LA CIUDADANÍA: </a:t>
            </a:r>
            <a:br>
              <a:rPr lang="es-E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POLÍTICA, SOCIAL, CULTURAL </a:t>
            </a:r>
            <a:br>
              <a:rPr b="1" lang="es-E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ECONÓMICA</a:t>
            </a:r>
            <a:endParaRPr/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/>
        </p:nvSpPr>
        <p:spPr>
          <a:xfrm>
            <a:off x="503238" y="912814"/>
            <a:ext cx="8058056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DIMENSIÓN POLÍTICA-SOCIAL </a:t>
            </a:r>
            <a:endParaRPr/>
          </a:p>
          <a:p>
            <a:pPr indent="-174625" lvl="0" marL="1857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 ciudadano tiene el derecho y el deber de participar de forma activa en la vida política y social del Estado al que pertenece. </a:t>
            </a:r>
            <a:endParaRPr/>
          </a:p>
          <a:p>
            <a:pPr indent="-73025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ello se espera que tenga una </a:t>
            </a:r>
            <a:r>
              <a:rPr i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sensibilidad cívica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 decir, que posea un sentido de lo justo por medio del respeto al derecho y a las leyes. </a:t>
            </a:r>
            <a:endParaRPr/>
          </a:p>
          <a:p>
            <a:pPr indent="-73025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Incluso, cuando los líderes en el poder dejan de respetar estas leyes, el ciudadano está facultado a defender los principios del orden y el respeto a las normas. </a:t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DIMENSIONES DE LA CIUDADANÍA: POLÍTICA, SOCIAL, CULTURAL Y ECONÓMICA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/>
        </p:nvSpPr>
        <p:spPr>
          <a:xfrm>
            <a:off x="503238" y="912813"/>
            <a:ext cx="8172449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DIMENSIÓN POLÍTICA-SOCIAL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Todo sistema democrático se asienta sobre los pilares del bienestar común y la justicia, al que se suma otra virtud cívica: el sentido de la equidad. </a:t>
            </a:r>
            <a:endParaRPr/>
          </a:p>
        </p:txBody>
      </p:sp>
      <p:sp>
        <p:nvSpPr>
          <p:cNvPr id="92" name="Google Shape;92;p6"/>
          <p:cNvSpPr txBox="1"/>
          <p:nvPr/>
        </p:nvSpPr>
        <p:spPr>
          <a:xfrm flipH="1">
            <a:off x="2613136" y="5116612"/>
            <a:ext cx="338521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Igualdad versus equidad.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1000">
                <a:solidFill>
                  <a:srgbClr val="5C5C5C"/>
                </a:solidFill>
                <a:latin typeface="Exo 2"/>
                <a:ea typeface="Exo 2"/>
                <a:cs typeface="Exo 2"/>
                <a:sym typeface="Exo 2"/>
              </a:rPr>
              <a:t>vk.com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Una caricatura de una persona&#10;&#10;Descripción generada automáticamente con confianza baja" id="93" name="Google Shape;9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3135" y="1914059"/>
            <a:ext cx="3917730" cy="306751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6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DIMENSIONES DE LA CIUDADANÍA: POLÍTICA, SOCIAL, CULTURAL Y ECONÓMICA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/>
        </p:nvSpPr>
        <p:spPr>
          <a:xfrm>
            <a:off x="2047166" y="1960399"/>
            <a:ext cx="5193083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00B2C3"/>
                </a:solidFill>
                <a:latin typeface="Calibri"/>
                <a:ea typeface="Calibri"/>
                <a:cs typeface="Calibri"/>
                <a:sym typeface="Calibri"/>
              </a:rPr>
              <a:t>DIMENSIÓN POLÍTICA-SOCIAL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 ciudadano puede colaborar activamente en el marco de la sociedad civil a favor de distintas causas sin desempeñar por ello un cargo público</a:t>
            </a:r>
            <a:endParaRPr/>
          </a:p>
        </p:txBody>
      </p:sp>
      <p:pic>
        <p:nvPicPr>
          <p:cNvPr id="101" name="Google Shape;1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148" y="2241953"/>
            <a:ext cx="411788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51925" y="3027705"/>
            <a:ext cx="411788" cy="3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DIMENSIONES DE LA CIUDADANÍA: POLÍTICA, SOCIAL, CULTURAL Y ECONÓMICA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/>
        </p:nvSpPr>
        <p:spPr>
          <a:xfrm>
            <a:off x="503237" y="912813"/>
            <a:ext cx="8172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DIMENSIÓN CULTURAL   </a:t>
            </a:r>
            <a:endParaRPr/>
          </a:p>
          <a:p>
            <a:pPr indent="-174625" lvl="0" marL="185738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factores culturales son esenciales en todo grupo humano. Estamos rodeados de aspectos que nos definen como integrantes de un entorno social con determinadas características.</a:t>
            </a:r>
            <a:endParaRPr/>
          </a:p>
          <a:p>
            <a:pPr indent="-73025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Todo es cultura, desde la académica (escolar, profesional, investigación científica, etc.), las costumbres y tradiciones, el lenguaje, las artes, la tecnología y los elementos formativos que vivimos a través de fenómenos como la globalización.</a:t>
            </a:r>
            <a:endParaRPr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DIMENSIONES DE LA CIUDADANÍA: POLÍTICA, SOCIAL, CULTURAL Y ECONÓMICA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/>
        </p:nvSpPr>
        <p:spPr>
          <a:xfrm>
            <a:off x="503238" y="912813"/>
            <a:ext cx="3889375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DIMENSIÓN ECONÓMICA </a:t>
            </a:r>
            <a:endParaRPr/>
          </a:p>
          <a:p>
            <a:pPr indent="-171450" lvl="0" marL="182563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tener mayores oportunidades de encontrar un empleo, todo ciudadano debe adquirir conocimientos y habilidades sociales, las cuales debe siempre mejorar, sumando más conocimientos profesionales y refinando sus habilidades sociales. </a:t>
            </a:r>
            <a:endParaRPr/>
          </a:p>
          <a:p>
            <a:pPr indent="-69850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Debe mostrar voluntad de trabajo y una buena disposición para la cooperación, la creatividad y la movilidad. </a:t>
            </a:r>
            <a:endParaRPr/>
          </a:p>
        </p:txBody>
      </p:sp>
      <p:sp>
        <p:nvSpPr>
          <p:cNvPr id="117" name="Google Shape;117;p9"/>
          <p:cNvSpPr txBox="1"/>
          <p:nvPr/>
        </p:nvSpPr>
        <p:spPr>
          <a:xfrm flipH="1">
            <a:off x="4751388" y="5025071"/>
            <a:ext cx="39243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joven tiene el deber de desarrollar aquella capacidad laboral y profesional que más se adecúe a sus talentos. </a:t>
            </a:r>
            <a:r>
              <a:rPr lang="es-E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MA10)</a:t>
            </a:r>
            <a:endParaRPr/>
          </a:p>
        </p:txBody>
      </p:sp>
      <p:pic>
        <p:nvPicPr>
          <p:cNvPr descr="Imagen que contiene persona, preparando, cocina, hombre&#10;&#10;Descripción generada automáticamente" id="118" name="Google Shape;118;p9"/>
          <p:cNvPicPr preferRelativeResize="0"/>
          <p:nvPr/>
        </p:nvPicPr>
        <p:blipFill rotWithShape="1">
          <a:blip r:embed="rId3">
            <a:alphaModFix/>
          </a:blip>
          <a:srcRect b="0" l="19048" r="17686" t="0"/>
          <a:stretch/>
        </p:blipFill>
        <p:spPr>
          <a:xfrm>
            <a:off x="4751387" y="912813"/>
            <a:ext cx="3924301" cy="406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"/>
          <p:cNvSpPr/>
          <p:nvPr/>
        </p:nvSpPr>
        <p:spPr>
          <a:xfrm>
            <a:off x="503238" y="377440"/>
            <a:ext cx="46245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DIMENSIONES DE LA CIUDADANÍA: POLÍTICA, SOCIAL, CULTURAL Y ECONÓMICA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2016-10-06T14:52:02Z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